
<file path=[Content_Types].xml><?xml version="1.0" encoding="utf-8"?>
<Types xmlns="http://schemas.openxmlformats.org/package/2006/content-types">
  <Override PartName="/docProps/core.xml" ContentType="application/vnd.openxmlformats-package.core-properties+xml"/>
  <Default Extension="rels" ContentType="application/vnd.openxmlformats-package.relationships+xml"/>
  <Override PartName="/ppt/slideLayouts/slideLayout6.xml" ContentType="application/vnd.openxmlformats-officedocument.presentationml.slideLayout+xml"/>
  <Override PartName="/ppt/slideLayouts/slideLayout8.xml" ContentType="application/vnd.openxmlformats-officedocument.presentationml.slideLayout+xml"/>
  <Override PartName="/ppt/slideLayouts/slideLayout1.xml" ContentType="application/vnd.openxmlformats-officedocument.presentationml.slideLayout+xml"/>
  <Default Extension="png" ContentType="image/png"/>
  <Override PartName="/ppt/slideLayouts/slideLayout11.xml" ContentType="application/vnd.openxmlformats-officedocument.presentationml.slideLayout+xml"/>
  <Override PartName="/ppt/slideLayouts/slideLayout3.xml" ContentType="application/vnd.openxmlformats-officedocument.presentationml.slideLayout+xml"/>
  <Default Extension="xml" ContentType="application/xml"/>
  <Override PartName="/docProps/app.xml" ContentType="application/vnd.openxmlformats-officedocument.extended-properties+xml"/>
  <Override PartName="/ppt/slideMasters/slideMaster1.xml" ContentType="application/vnd.openxmlformats-officedocument.presentationml.slideMaster+xml"/>
  <Override PartName="/ppt/slideLayouts/slideLayout5.xml" ContentType="application/vnd.openxmlformats-officedocument.presentationml.slideLayout+xml"/>
  <Override PartName="/ppt/viewProps.xml" ContentType="application/vnd.openxmlformats-officedocument.presentationml.viewProps+xml"/>
  <Override PartName="/ppt/slideLayouts/slideLayout7.xml" ContentType="application/vnd.openxmlformats-officedocument.presentationml.slideLayout+xml"/>
  <Override PartName="/ppt/slideLayouts/slideLayout9.xml" ContentType="application/vnd.openxmlformats-officedocument.presentationml.slideLayout+xml"/>
  <Default Extension="jpeg" ContentType="image/jpeg"/>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2.xml" ContentType="application/vnd.openxmlformats-officedocument.presentationml.slideLayout+xml"/>
  <Default Extension="bin" ContentType="application/vnd.openxmlformats-officedocument.presentationml.printerSettings"/>
  <Override PartName="/ppt/slides/slide1.xml" ContentType="application/vnd.openxmlformats-officedocument.presentationml.slide+xml"/>
  <Override PartName="/ppt/slideLayouts/slideLayout10.xml" ContentType="application/vnd.openxmlformats-officedocument.presentationml.slideLayout+xml"/>
  <Override PartName="/ppt/slideLayouts/slideLayout4.xml" ContentType="application/vnd.openxmlformats-officedocument.presentationml.slideLayout+xml"/>
  <Override PartName="/ppt/tableStyles.xml" ContentType="application/vnd.openxmlformats-officedocument.presentationml.tableStyles+xml"/>
  <Override PartName="/ppt/theme/theme1.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p:sldMasterIdLst>
    <p:sldMasterId id="2147483660" r:id="rId1"/>
  </p:sldMasterIdLst>
  <p:sldIdLst>
    <p:sldId id="256" r:id="rId2"/>
  </p:sldIdLst>
  <p:sldSz cx="43891200" cy="32918400"/>
  <p:notesSz cx="6858000" cy="9144000"/>
  <p:defaultText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00759A"/>
    <a:srgbClr val="6A7F10"/>
    <a:srgbClr val="A1D8E0"/>
    <a:srgbClr val="B0C7E2"/>
    <a:srgbClr val="FAFFBD"/>
    <a:srgbClr val="A8B4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snapVertSplitter="1" vertBarState="minimized" horzBarState="maximized">
    <p:restoredLeft sz="15620"/>
    <p:restoredTop sz="94660"/>
  </p:normalViewPr>
  <p:slideViewPr>
    <p:cSldViewPr>
      <p:cViewPr>
        <p:scale>
          <a:sx n="25" d="100"/>
          <a:sy n="25" d="100"/>
        </p:scale>
        <p:origin x="-176" y="368"/>
      </p:cViewPr>
      <p:guideLst>
        <p:guide orient="horz" pos="10368"/>
        <p:guide pos="13824"/>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3" Type="http://schemas.openxmlformats.org/officeDocument/2006/relationships/printerSettings" Target="printerSettings/printerSettings1.bin"/><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2560320" y="6583680"/>
            <a:ext cx="37687910" cy="8778240"/>
          </a:xfrm>
          <a:ln>
            <a:noFill/>
          </a:ln>
        </p:spPr>
        <p:txBody>
          <a:bodyPr vert="horz" tIns="0" rIns="87782"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269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2560320" y="15496973"/>
            <a:ext cx="37702541" cy="8412480"/>
          </a:xfrm>
        </p:spPr>
        <p:txBody>
          <a:bodyPr lIns="0" rIns="87782"/>
          <a:lstStyle>
            <a:lvl1pPr marL="0" marR="219456" indent="0" algn="r">
              <a:buNone/>
              <a:defRPr>
                <a:solidFill>
                  <a:schemeClr val="tx1"/>
                </a:solidFill>
              </a:defRPr>
            </a:lvl1pPr>
            <a:lvl2pPr marL="2194560" indent="0" algn="ctr">
              <a:buNone/>
            </a:lvl2pPr>
            <a:lvl3pPr marL="4389120" indent="0" algn="ctr">
              <a:buNone/>
            </a:lvl3pPr>
            <a:lvl4pPr marL="6583680" indent="0" algn="ctr">
              <a:buNone/>
            </a:lvl4pPr>
            <a:lvl5pPr marL="8778240" indent="0" algn="ctr">
              <a:buNone/>
            </a:lvl5pPr>
            <a:lvl6pPr marL="10972800" indent="0" algn="ctr">
              <a:buNone/>
            </a:lvl6pPr>
            <a:lvl7pPr marL="13167360" indent="0" algn="ctr">
              <a:buNone/>
            </a:lvl7pPr>
            <a:lvl8pPr marL="15361920" indent="0" algn="ctr">
              <a:buNone/>
            </a:lvl8pPr>
            <a:lvl9pPr marL="1755648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D9D26CB9-01E4-44B8-8084-BCC418CF4A2D}" type="datetimeFigureOut">
              <a:rPr lang="en-US" smtClean="0"/>
              <a:pPr/>
              <a:t>5/26/15</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8EAD30C5-67B1-44D9-8976-9ADE03107179}"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9D26CB9-01E4-44B8-8084-BCC418CF4A2D}" type="datetimeFigureOut">
              <a:rPr lang="en-US" smtClean="0"/>
              <a:pPr/>
              <a:t>5/26/15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4389127"/>
            <a:ext cx="9875520" cy="25016462"/>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2194560" y="4389127"/>
            <a:ext cx="28895040" cy="25016462"/>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9D26CB9-01E4-44B8-8084-BCC418CF4A2D}" type="datetimeFigureOut">
              <a:rPr lang="en-US" smtClean="0"/>
              <a:pPr/>
              <a:t>5/26/15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9D26CB9-01E4-44B8-8084-BCC418CF4A2D}" type="datetimeFigureOut">
              <a:rPr lang="en-US" smtClean="0"/>
              <a:pPr/>
              <a:t>5/26/15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545690" y="6320333"/>
            <a:ext cx="37307520" cy="6539789"/>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269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545690" y="12982387"/>
            <a:ext cx="37307520" cy="7246618"/>
          </a:xfrm>
        </p:spPr>
        <p:txBody>
          <a:bodyPr lIns="219456" rIns="219456" anchor="t"/>
          <a:lstStyle>
            <a:lvl1pPr marL="0" indent="0">
              <a:buNone/>
              <a:defRPr sz="10600">
                <a:solidFill>
                  <a:schemeClr val="tx1"/>
                </a:solidFill>
              </a:defRPr>
            </a:lvl1pPr>
            <a:lvl2pPr>
              <a:buNone/>
              <a:defRPr sz="8600">
                <a:solidFill>
                  <a:schemeClr val="tx1">
                    <a:tint val="75000"/>
                  </a:schemeClr>
                </a:solidFill>
              </a:defRPr>
            </a:lvl2pPr>
            <a:lvl3pPr>
              <a:buNone/>
              <a:defRPr sz="7700">
                <a:solidFill>
                  <a:schemeClr val="tx1">
                    <a:tint val="75000"/>
                  </a:schemeClr>
                </a:solidFill>
              </a:defRPr>
            </a:lvl3pPr>
            <a:lvl4pPr>
              <a:buNone/>
              <a:defRPr sz="6700">
                <a:solidFill>
                  <a:schemeClr val="tx1">
                    <a:tint val="75000"/>
                  </a:schemeClr>
                </a:solidFill>
              </a:defRPr>
            </a:lvl4pPr>
            <a:lvl5pPr>
              <a:buNone/>
              <a:defRPr sz="67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D9D26CB9-01E4-44B8-8084-BCC418CF4A2D}" type="datetimeFigureOut">
              <a:rPr lang="en-US" smtClean="0"/>
              <a:pPr/>
              <a:t>5/26/15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4560" y="3379622"/>
            <a:ext cx="39502080" cy="54864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2194560" y="9216408"/>
            <a:ext cx="19385280" cy="21287232"/>
          </a:xfrm>
        </p:spPr>
        <p:txBody>
          <a:bodyPr/>
          <a:lstStyle>
            <a:lvl1pPr>
              <a:defRPr sz="12500"/>
            </a:lvl1pPr>
            <a:lvl2pPr>
              <a:defRPr sz="11500"/>
            </a:lvl2pPr>
            <a:lvl3pPr>
              <a:defRPr sz="9600"/>
            </a:lvl3pPr>
            <a:lvl4pPr>
              <a:defRPr sz="8600"/>
            </a:lvl4pPr>
            <a:lvl5pPr>
              <a:defRPr sz="8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22311360" y="9216408"/>
            <a:ext cx="19385280" cy="21287232"/>
          </a:xfrm>
        </p:spPr>
        <p:txBody>
          <a:bodyPr/>
          <a:lstStyle>
            <a:lvl1pPr>
              <a:defRPr sz="12500"/>
            </a:lvl1pPr>
            <a:lvl2pPr>
              <a:defRPr sz="11500"/>
            </a:lvl2pPr>
            <a:lvl3pPr>
              <a:defRPr sz="9600"/>
            </a:lvl3pPr>
            <a:lvl4pPr>
              <a:defRPr sz="8600"/>
            </a:lvl4pPr>
            <a:lvl5pPr>
              <a:defRPr sz="8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9D26CB9-01E4-44B8-8084-BCC418CF4A2D}" type="datetimeFigureOut">
              <a:rPr lang="en-US" smtClean="0"/>
              <a:pPr/>
              <a:t>5/26/15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3379622"/>
            <a:ext cx="39502080" cy="5486400"/>
          </a:xfrm>
        </p:spPr>
        <p:txBody>
          <a:bodyPr tIns="219456"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194560" y="8905190"/>
            <a:ext cx="19392902" cy="3164890"/>
          </a:xfrm>
        </p:spPr>
        <p:txBody>
          <a:bodyPr lIns="219456" tIns="0" rIns="219456" bIns="0" anchor="ctr">
            <a:noAutofit/>
          </a:bodyPr>
          <a:lstStyle>
            <a:lvl1pPr marL="0" indent="0">
              <a:buNone/>
              <a:defRPr sz="11500" b="1" cap="none" baseline="0">
                <a:solidFill>
                  <a:schemeClr val="tx2"/>
                </a:solidFill>
                <a:effectLst/>
              </a:defRPr>
            </a:lvl1pPr>
            <a:lvl2pPr>
              <a:buNone/>
              <a:defRPr sz="9600" b="1"/>
            </a:lvl2pPr>
            <a:lvl3pPr>
              <a:buNone/>
              <a:defRPr sz="8600" b="1"/>
            </a:lvl3pPr>
            <a:lvl4pPr>
              <a:buNone/>
              <a:defRPr sz="7700" b="1"/>
            </a:lvl4pPr>
            <a:lvl5pPr>
              <a:buNone/>
              <a:defRPr sz="77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22296122" y="8926836"/>
            <a:ext cx="19400520" cy="3143246"/>
          </a:xfrm>
        </p:spPr>
        <p:txBody>
          <a:bodyPr lIns="219456" tIns="0" rIns="219456" bIns="0" anchor="ctr"/>
          <a:lstStyle>
            <a:lvl1pPr marL="0" indent="0">
              <a:buNone/>
              <a:defRPr sz="11500" b="1" cap="none" baseline="0">
                <a:solidFill>
                  <a:schemeClr val="tx2"/>
                </a:solidFill>
                <a:effectLst/>
              </a:defRPr>
            </a:lvl1pPr>
            <a:lvl2pPr>
              <a:buNone/>
              <a:defRPr sz="9600" b="1"/>
            </a:lvl2pPr>
            <a:lvl3pPr>
              <a:buNone/>
              <a:defRPr sz="8600" b="1"/>
            </a:lvl3pPr>
            <a:lvl4pPr>
              <a:buNone/>
              <a:defRPr sz="7700" b="1"/>
            </a:lvl4pPr>
            <a:lvl5pPr>
              <a:buNone/>
              <a:defRPr sz="77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2194560" y="12070080"/>
            <a:ext cx="19392902" cy="18459456"/>
          </a:xfrm>
        </p:spPr>
        <p:txBody>
          <a:bodyPr tIns="0"/>
          <a:lstStyle>
            <a:lvl1pPr>
              <a:defRPr sz="10600"/>
            </a:lvl1pPr>
            <a:lvl2pPr>
              <a:defRPr sz="9600"/>
            </a:lvl2pPr>
            <a:lvl3pPr>
              <a:defRPr sz="8600"/>
            </a:lvl3pPr>
            <a:lvl4pPr>
              <a:defRPr sz="7700"/>
            </a:lvl4pPr>
            <a:lvl5pPr>
              <a:defRPr sz="77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22296122" y="12070080"/>
            <a:ext cx="19400520" cy="18459456"/>
          </a:xfrm>
        </p:spPr>
        <p:txBody>
          <a:bodyPr tIns="0"/>
          <a:lstStyle>
            <a:lvl1pPr>
              <a:defRPr sz="10600"/>
            </a:lvl1pPr>
            <a:lvl2pPr>
              <a:defRPr sz="9600"/>
            </a:lvl2pPr>
            <a:lvl3pPr>
              <a:defRPr sz="8600"/>
            </a:lvl3pPr>
            <a:lvl4pPr>
              <a:defRPr sz="7700"/>
            </a:lvl4pPr>
            <a:lvl5pPr>
              <a:defRPr sz="77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D9D26CB9-01E4-44B8-8084-BCC418CF4A2D}" type="datetimeFigureOut">
              <a:rPr lang="en-US" smtClean="0"/>
              <a:pPr/>
              <a:t>5/26/15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4560" y="3379622"/>
            <a:ext cx="39867840" cy="5486400"/>
          </a:xfrm>
        </p:spPr>
        <p:txBody>
          <a:bodyPr vert="horz" tIns="219456"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24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D9D26CB9-01E4-44B8-8084-BCC418CF4A2D}" type="datetimeFigureOut">
              <a:rPr lang="en-US" smtClean="0"/>
              <a:pPr/>
              <a:t>5/26/15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D26CB9-01E4-44B8-8084-BCC418CF4A2D}" type="datetimeFigureOut">
              <a:rPr lang="en-US" smtClean="0"/>
              <a:pPr/>
              <a:t>5/26/15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91840" y="2468890"/>
            <a:ext cx="13167360" cy="5577840"/>
          </a:xfrm>
        </p:spPr>
        <p:txBody>
          <a:bodyPr lIns="0" anchor="b">
            <a:noAutofit/>
          </a:bodyPr>
          <a:lstStyle>
            <a:lvl1pPr algn="l" rtl="0">
              <a:spcBef>
                <a:spcPct val="0"/>
              </a:spcBef>
              <a:buNone/>
              <a:defRPr sz="125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3291840" y="8046720"/>
            <a:ext cx="13167360" cy="21945600"/>
          </a:xfrm>
        </p:spPr>
        <p:txBody>
          <a:bodyPr lIns="87782" rIns="87782"/>
          <a:lstStyle>
            <a:lvl1pPr marL="0" indent="0" algn="l">
              <a:buNone/>
              <a:defRPr sz="6700"/>
            </a:lvl1pPr>
            <a:lvl2pPr indent="0" algn="l">
              <a:buNone/>
              <a:defRPr sz="5800"/>
            </a:lvl2pPr>
            <a:lvl3pPr indent="0" algn="l">
              <a:buNone/>
              <a:defRPr sz="4800"/>
            </a:lvl3pPr>
            <a:lvl4pPr indent="0" algn="l">
              <a:buNone/>
              <a:defRPr sz="4300"/>
            </a:lvl4pPr>
            <a:lvl5pPr indent="0" algn="l">
              <a:buNone/>
              <a:defRPr sz="43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7160240" y="8046720"/>
            <a:ext cx="24536400" cy="21945600"/>
          </a:xfrm>
        </p:spPr>
        <p:txBody>
          <a:bodyPr tIns="0"/>
          <a:lstStyle>
            <a:lvl1pPr>
              <a:defRPr sz="13400"/>
            </a:lvl1pPr>
            <a:lvl2pPr>
              <a:defRPr sz="12500"/>
            </a:lvl2pPr>
            <a:lvl3pPr>
              <a:defRPr sz="11500"/>
            </a:lvl3pPr>
            <a:lvl4pPr>
              <a:defRPr sz="9600"/>
            </a:lvl4pPr>
            <a:lvl5pPr>
              <a:defRPr sz="8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9D26CB9-01E4-44B8-8084-BCC418CF4A2D}" type="datetimeFigureOut">
              <a:rPr lang="en-US" smtClean="0"/>
              <a:pPr/>
              <a:t>5/26/15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15195614" y="5318770"/>
            <a:ext cx="25237440" cy="1975104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lIns="438912" tIns="219456" rIns="438912" bIns="219456" rtlCol="0" anchor="ctr"/>
          <a:lstStyle/>
          <a:p>
            <a:pPr algn="ctr" eaLnBrk="1" latinLnBrk="0" hangingPunct="1"/>
            <a:endParaRPr kumimoji="0" lang="en-US"/>
          </a:p>
        </p:txBody>
      </p:sp>
      <p:sp>
        <p:nvSpPr>
          <p:cNvPr id="12" name="Right Triangle 11"/>
          <p:cNvSpPr/>
          <p:nvPr/>
        </p:nvSpPr>
        <p:spPr>
          <a:xfrm rot="420000" flipV="1">
            <a:off x="38419843" y="25726891"/>
            <a:ext cx="746150" cy="746150"/>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lIns="438912" tIns="219456" rIns="438912" bIns="219456" rtlCol="0" anchor="ctr"/>
          <a:lstStyle/>
          <a:p>
            <a:pPr algn="ctr" eaLnBrk="1" latinLnBrk="0" hangingPunct="1"/>
            <a:endParaRPr kumimoji="0" lang="en-US"/>
          </a:p>
        </p:txBody>
      </p:sp>
      <p:sp>
        <p:nvSpPr>
          <p:cNvPr id="2" name="Title 1"/>
          <p:cNvSpPr>
            <a:spLocks noGrp="1"/>
          </p:cNvSpPr>
          <p:nvPr>
            <p:ph type="title"/>
          </p:nvPr>
        </p:nvSpPr>
        <p:spPr>
          <a:xfrm>
            <a:off x="2926080" y="5649583"/>
            <a:ext cx="10621670" cy="7596581"/>
          </a:xfrm>
        </p:spPr>
        <p:txBody>
          <a:bodyPr vert="horz" lIns="219456" tIns="219456" rIns="219456" bIns="219456" anchor="b"/>
          <a:lstStyle>
            <a:lvl1pPr algn="l">
              <a:buNone/>
              <a:defRPr sz="96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2926080" y="13578168"/>
            <a:ext cx="10607040" cy="10460736"/>
          </a:xfrm>
        </p:spPr>
        <p:txBody>
          <a:bodyPr lIns="307238" rIns="219456" bIns="219456" anchor="t"/>
          <a:lstStyle>
            <a:lvl1pPr marL="0" indent="0" algn="l">
              <a:spcBef>
                <a:spcPts val="1200"/>
              </a:spcBef>
              <a:buFontTx/>
              <a:buNone/>
              <a:defRPr sz="6200"/>
            </a:lvl1pPr>
            <a:lvl2pPr>
              <a:defRPr sz="5800"/>
            </a:lvl2pPr>
            <a:lvl3pPr>
              <a:defRPr sz="4800"/>
            </a:lvl3pPr>
            <a:lvl4pPr>
              <a:defRPr sz="4300"/>
            </a:lvl4pPr>
            <a:lvl5pPr>
              <a:defRPr sz="43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38770560" y="30510482"/>
            <a:ext cx="2926080" cy="1752600"/>
          </a:xfrm>
        </p:spPr>
        <p:txBody>
          <a:bodyPr/>
          <a:lstStyle/>
          <a:p>
            <a:fld id="{8EAD30C5-67B1-44D9-8976-9ADE03107179}" type="slidenum">
              <a:rPr lang="en-US" smtClean="0"/>
              <a:pPr/>
              <a:t>‹#›</a:t>
            </a:fld>
            <a:endParaRPr lang="en-US"/>
          </a:p>
        </p:txBody>
      </p:sp>
      <p:sp>
        <p:nvSpPr>
          <p:cNvPr id="3" name="Picture Placeholder 2"/>
          <p:cNvSpPr>
            <a:spLocks noGrp="1"/>
          </p:cNvSpPr>
          <p:nvPr>
            <p:ph type="pic" idx="1"/>
          </p:nvPr>
        </p:nvSpPr>
        <p:spPr>
          <a:xfrm rot="420000">
            <a:off x="16731806" y="5757682"/>
            <a:ext cx="22165056" cy="18873216"/>
          </a:xfrm>
          <a:prstGeom prst="rect">
            <a:avLst/>
          </a:prstGeom>
          <a:solidFill>
            <a:schemeClr val="bg2"/>
          </a:solidFill>
          <a:ln w="3000" cap="rnd">
            <a:solidFill>
              <a:srgbClr val="C0C0C0"/>
            </a:solidFill>
            <a:round/>
          </a:ln>
          <a:effectLst/>
        </p:spPr>
        <p:txBody>
          <a:bodyPr/>
          <a:lstStyle>
            <a:lvl1pPr marL="0" indent="0">
              <a:buNone/>
              <a:defRPr sz="15400"/>
            </a:lvl1pPr>
          </a:lstStyle>
          <a:p>
            <a:r>
              <a:rPr kumimoji="0" lang="en-US" smtClean="0"/>
              <a:t>Click icon to add picture</a:t>
            </a:r>
            <a:endParaRPr kumimoji="0" lang="en-US" dirty="0"/>
          </a:p>
        </p:txBody>
      </p:sp>
      <p:sp>
        <p:nvSpPr>
          <p:cNvPr id="10" name="Freeform 9"/>
          <p:cNvSpPr>
            <a:spLocks/>
          </p:cNvSpPr>
          <p:nvPr/>
        </p:nvSpPr>
        <p:spPr bwMode="auto">
          <a:xfrm flipV="1">
            <a:off x="-45720" y="27919680"/>
            <a:ext cx="43982640" cy="499872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438912" tIns="219456" rIns="438912" bIns="219456"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21031200" y="29855162"/>
            <a:ext cx="22860000" cy="3063240"/>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438912" tIns="219456" rIns="438912" bIns="219456"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45720" y="-34291"/>
            <a:ext cx="43982640" cy="499872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438912" tIns="219456" rIns="438912" bIns="219456"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21031200" y="-34289"/>
            <a:ext cx="22860000" cy="3063240"/>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438912" tIns="219456" rIns="438912" bIns="219456"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2194560" y="3379622"/>
            <a:ext cx="39502080" cy="5486400"/>
          </a:xfrm>
          <a:prstGeom prst="rect">
            <a:avLst/>
          </a:prstGeom>
        </p:spPr>
        <p:txBody>
          <a:bodyPr vert="horz" lIns="0" tIns="219456"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2194560" y="9290304"/>
            <a:ext cx="39502080" cy="21067776"/>
          </a:xfrm>
          <a:prstGeom prst="rect">
            <a:avLst/>
          </a:prstGeom>
        </p:spPr>
        <p:txBody>
          <a:bodyPr vert="horz" lIns="438912" tIns="219456" rIns="438912" bIns="219456">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2194560" y="30510482"/>
            <a:ext cx="10241280" cy="1752600"/>
          </a:xfrm>
          <a:prstGeom prst="rect">
            <a:avLst/>
          </a:prstGeom>
        </p:spPr>
        <p:txBody>
          <a:bodyPr vert="horz" lIns="0" tIns="0" rIns="0" bIns="0" anchor="b"/>
          <a:lstStyle>
            <a:lvl1pPr algn="l" eaLnBrk="1" latinLnBrk="0" hangingPunct="1">
              <a:defRPr kumimoji="0" sz="5800">
                <a:solidFill>
                  <a:schemeClr val="tx2">
                    <a:shade val="90000"/>
                  </a:schemeClr>
                </a:solidFill>
              </a:defRPr>
            </a:lvl1pPr>
          </a:lstStyle>
          <a:p>
            <a:fld id="{D9D26CB9-01E4-44B8-8084-BCC418CF4A2D}" type="datetimeFigureOut">
              <a:rPr lang="en-US" smtClean="0"/>
              <a:pPr/>
              <a:t>5/26/15</a:t>
            </a:fld>
            <a:endParaRPr lang="en-US"/>
          </a:p>
        </p:txBody>
      </p:sp>
      <p:sp>
        <p:nvSpPr>
          <p:cNvPr id="22" name="Footer Placeholder 21"/>
          <p:cNvSpPr>
            <a:spLocks noGrp="1"/>
          </p:cNvSpPr>
          <p:nvPr>
            <p:ph type="ftr" sz="quarter" idx="3"/>
          </p:nvPr>
        </p:nvSpPr>
        <p:spPr>
          <a:xfrm>
            <a:off x="12801600" y="30510482"/>
            <a:ext cx="16093440" cy="1752600"/>
          </a:xfrm>
          <a:prstGeom prst="rect">
            <a:avLst/>
          </a:prstGeom>
        </p:spPr>
        <p:txBody>
          <a:bodyPr vert="horz" lIns="0" tIns="0" rIns="0" bIns="0" anchor="b"/>
          <a:lstStyle>
            <a:lvl1pPr algn="l" eaLnBrk="1" latinLnBrk="0" hangingPunct="1">
              <a:defRPr kumimoji="0" sz="58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38039040" y="30510482"/>
            <a:ext cx="3657600" cy="1752600"/>
          </a:xfrm>
          <a:prstGeom prst="rect">
            <a:avLst/>
          </a:prstGeom>
        </p:spPr>
        <p:txBody>
          <a:bodyPr vert="horz" lIns="0" tIns="0" rIns="0" bIns="0" anchor="b"/>
          <a:lstStyle>
            <a:lvl1pPr algn="r" eaLnBrk="1" latinLnBrk="0" hangingPunct="1">
              <a:defRPr kumimoji="0" sz="5800">
                <a:solidFill>
                  <a:schemeClr val="tx2">
                    <a:shade val="90000"/>
                  </a:schemeClr>
                </a:solidFill>
              </a:defRPr>
            </a:lvl1pPr>
          </a:lstStyle>
          <a:p>
            <a:fld id="{8EAD30C5-67B1-44D9-8976-9ADE03107179}" type="slidenum">
              <a:rPr lang="en-US" smtClean="0"/>
              <a:pPr/>
              <a:t>‹#›</a:t>
            </a:fld>
            <a:endParaRPr lang="en-US"/>
          </a:p>
        </p:txBody>
      </p:sp>
      <p:grpSp>
        <p:nvGrpSpPr>
          <p:cNvPr id="2" name="Group 1"/>
          <p:cNvGrpSpPr/>
          <p:nvPr/>
        </p:nvGrpSpPr>
        <p:grpSpPr>
          <a:xfrm>
            <a:off x="-91281" y="971559"/>
            <a:ext cx="44066630" cy="3116275"/>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24000" b="0" kern="1200">
          <a:ln>
            <a:noFill/>
          </a:ln>
          <a:solidFill>
            <a:schemeClr val="tx2"/>
          </a:solidFill>
          <a:effectLst/>
          <a:latin typeface="+mj-lt"/>
          <a:ea typeface="+mj-ea"/>
          <a:cs typeface="+mj-cs"/>
        </a:defRPr>
      </a:lvl1pPr>
    </p:titleStyle>
    <p:bodyStyle>
      <a:lvl1pPr marL="1316736" indent="-1316736" algn="l" rtl="0" eaLnBrk="1" latinLnBrk="0" hangingPunct="1">
        <a:spcBef>
          <a:spcPct val="20000"/>
        </a:spcBef>
        <a:buClr>
          <a:schemeClr val="accent3"/>
        </a:buClr>
        <a:buSzPct val="95000"/>
        <a:buFont typeface="Wingdings 2"/>
        <a:buChar char=""/>
        <a:defRPr kumimoji="0" sz="12500" kern="1200">
          <a:solidFill>
            <a:schemeClr val="tx1"/>
          </a:solidFill>
          <a:latin typeface="+mn-lt"/>
          <a:ea typeface="+mn-ea"/>
          <a:cs typeface="+mn-cs"/>
        </a:defRPr>
      </a:lvl1pPr>
      <a:lvl2pPr marL="3072384" indent="-1185062" algn="l" rtl="0" eaLnBrk="1" latinLnBrk="0" hangingPunct="1">
        <a:spcBef>
          <a:spcPct val="20000"/>
        </a:spcBef>
        <a:buClr>
          <a:schemeClr val="accent1"/>
        </a:buClr>
        <a:buSzPct val="85000"/>
        <a:buFont typeface="Wingdings 2"/>
        <a:buChar char=""/>
        <a:defRPr kumimoji="0" sz="11500" kern="1200">
          <a:solidFill>
            <a:schemeClr val="tx1"/>
          </a:solidFill>
          <a:latin typeface="+mn-lt"/>
          <a:ea typeface="+mn-ea"/>
          <a:cs typeface="+mn-cs"/>
        </a:defRPr>
      </a:lvl2pPr>
      <a:lvl3pPr marL="4389120" indent="-1185062" algn="l" rtl="0" eaLnBrk="1" latinLnBrk="0" hangingPunct="1">
        <a:spcBef>
          <a:spcPct val="20000"/>
        </a:spcBef>
        <a:buClr>
          <a:schemeClr val="accent2"/>
        </a:buClr>
        <a:buSzPct val="70000"/>
        <a:buFont typeface="Wingdings 2"/>
        <a:buChar char=""/>
        <a:defRPr kumimoji="0" sz="10100" kern="1200">
          <a:solidFill>
            <a:schemeClr val="tx1"/>
          </a:solidFill>
          <a:latin typeface="+mn-lt"/>
          <a:ea typeface="+mn-ea"/>
          <a:cs typeface="+mn-cs"/>
        </a:defRPr>
      </a:lvl3pPr>
      <a:lvl4pPr marL="5705856" indent="-1009498" algn="l" rtl="0" eaLnBrk="1" latinLnBrk="0" hangingPunct="1">
        <a:spcBef>
          <a:spcPct val="20000"/>
        </a:spcBef>
        <a:buClr>
          <a:schemeClr val="accent3"/>
        </a:buClr>
        <a:buSzPct val="65000"/>
        <a:buFont typeface="Wingdings 2"/>
        <a:buChar char=""/>
        <a:defRPr kumimoji="0" sz="9600" kern="1200">
          <a:solidFill>
            <a:schemeClr val="tx1"/>
          </a:solidFill>
          <a:latin typeface="+mn-lt"/>
          <a:ea typeface="+mn-ea"/>
          <a:cs typeface="+mn-cs"/>
        </a:defRPr>
      </a:lvl4pPr>
      <a:lvl5pPr marL="7022592" indent="-1009498" algn="l" rtl="0" eaLnBrk="1" latinLnBrk="0" hangingPunct="1">
        <a:spcBef>
          <a:spcPct val="20000"/>
        </a:spcBef>
        <a:buClr>
          <a:schemeClr val="accent4"/>
        </a:buClr>
        <a:buSzPct val="65000"/>
        <a:buFont typeface="Wingdings 2"/>
        <a:buChar char=""/>
        <a:defRPr kumimoji="0" sz="9600" kern="1200">
          <a:solidFill>
            <a:schemeClr val="tx1"/>
          </a:solidFill>
          <a:latin typeface="+mn-lt"/>
          <a:ea typeface="+mn-ea"/>
          <a:cs typeface="+mn-cs"/>
        </a:defRPr>
      </a:lvl5pPr>
      <a:lvl6pPr marL="8339328" indent="-1009498" algn="l" rtl="0" eaLnBrk="1" latinLnBrk="0" hangingPunct="1">
        <a:spcBef>
          <a:spcPct val="20000"/>
        </a:spcBef>
        <a:buClr>
          <a:schemeClr val="accent5"/>
        </a:buClr>
        <a:buSzPct val="80000"/>
        <a:buFont typeface="Wingdings 2"/>
        <a:buChar char=""/>
        <a:defRPr kumimoji="0" sz="8600" kern="1200">
          <a:solidFill>
            <a:schemeClr val="tx1"/>
          </a:solidFill>
          <a:latin typeface="+mn-lt"/>
          <a:ea typeface="+mn-ea"/>
          <a:cs typeface="+mn-cs"/>
        </a:defRPr>
      </a:lvl6pPr>
      <a:lvl7pPr marL="9217152" indent="-877824" algn="l" rtl="0" eaLnBrk="1" latinLnBrk="0" hangingPunct="1">
        <a:spcBef>
          <a:spcPct val="20000"/>
        </a:spcBef>
        <a:buClr>
          <a:schemeClr val="accent6"/>
        </a:buClr>
        <a:buSzPct val="80000"/>
        <a:buFont typeface="Wingdings 2"/>
        <a:buChar char=""/>
        <a:defRPr kumimoji="0" sz="7700" kern="1200" baseline="0">
          <a:solidFill>
            <a:schemeClr val="tx1"/>
          </a:solidFill>
          <a:latin typeface="+mn-lt"/>
          <a:ea typeface="+mn-ea"/>
          <a:cs typeface="+mn-cs"/>
        </a:defRPr>
      </a:lvl7pPr>
      <a:lvl8pPr marL="10533888" indent="-877824" algn="l" rtl="0" eaLnBrk="1" latinLnBrk="0" hangingPunct="1">
        <a:spcBef>
          <a:spcPct val="20000"/>
        </a:spcBef>
        <a:buClr>
          <a:schemeClr val="tx2"/>
        </a:buClr>
        <a:buChar char="•"/>
        <a:defRPr kumimoji="0" sz="7700" kern="1200">
          <a:solidFill>
            <a:schemeClr val="tx1"/>
          </a:solidFill>
          <a:latin typeface="+mn-lt"/>
          <a:ea typeface="+mn-ea"/>
          <a:cs typeface="+mn-cs"/>
        </a:defRPr>
      </a:lvl8pPr>
      <a:lvl9pPr marL="11850624" indent="-877824" algn="l" rtl="0" eaLnBrk="1" latinLnBrk="0" hangingPunct="1">
        <a:spcBef>
          <a:spcPct val="20000"/>
        </a:spcBef>
        <a:buClr>
          <a:schemeClr val="tx2"/>
        </a:buClr>
        <a:buFontTx/>
        <a:buChar char="•"/>
        <a:defRPr kumimoji="0" sz="67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2194560" algn="l" rtl="0" eaLnBrk="1" latinLnBrk="0" hangingPunct="1">
        <a:defRPr kumimoji="0" kern="1200">
          <a:solidFill>
            <a:schemeClr val="tx1"/>
          </a:solidFill>
          <a:latin typeface="+mn-lt"/>
          <a:ea typeface="+mn-ea"/>
          <a:cs typeface="+mn-cs"/>
        </a:defRPr>
      </a:lvl2pPr>
      <a:lvl3pPr marL="4389120" algn="l" rtl="0" eaLnBrk="1" latinLnBrk="0" hangingPunct="1">
        <a:defRPr kumimoji="0" kern="1200">
          <a:solidFill>
            <a:schemeClr val="tx1"/>
          </a:solidFill>
          <a:latin typeface="+mn-lt"/>
          <a:ea typeface="+mn-ea"/>
          <a:cs typeface="+mn-cs"/>
        </a:defRPr>
      </a:lvl3pPr>
      <a:lvl4pPr marL="6583680" algn="l" rtl="0" eaLnBrk="1" latinLnBrk="0" hangingPunct="1">
        <a:defRPr kumimoji="0" kern="1200">
          <a:solidFill>
            <a:schemeClr val="tx1"/>
          </a:solidFill>
          <a:latin typeface="+mn-lt"/>
          <a:ea typeface="+mn-ea"/>
          <a:cs typeface="+mn-cs"/>
        </a:defRPr>
      </a:lvl4pPr>
      <a:lvl5pPr marL="8778240" algn="l" rtl="0" eaLnBrk="1" latinLnBrk="0" hangingPunct="1">
        <a:defRPr kumimoji="0" kern="1200">
          <a:solidFill>
            <a:schemeClr val="tx1"/>
          </a:solidFill>
          <a:latin typeface="+mn-lt"/>
          <a:ea typeface="+mn-ea"/>
          <a:cs typeface="+mn-cs"/>
        </a:defRPr>
      </a:lvl5pPr>
      <a:lvl6pPr marL="10972800" algn="l" rtl="0" eaLnBrk="1" latinLnBrk="0" hangingPunct="1">
        <a:defRPr kumimoji="0" kern="1200">
          <a:solidFill>
            <a:schemeClr val="tx1"/>
          </a:solidFill>
          <a:latin typeface="+mn-lt"/>
          <a:ea typeface="+mn-ea"/>
          <a:cs typeface="+mn-cs"/>
        </a:defRPr>
      </a:lvl6pPr>
      <a:lvl7pPr marL="13167360" algn="l" rtl="0" eaLnBrk="1" latinLnBrk="0" hangingPunct="1">
        <a:defRPr kumimoji="0" kern="1200">
          <a:solidFill>
            <a:schemeClr val="tx1"/>
          </a:solidFill>
          <a:latin typeface="+mn-lt"/>
          <a:ea typeface="+mn-ea"/>
          <a:cs typeface="+mn-cs"/>
        </a:defRPr>
      </a:lvl7pPr>
      <a:lvl8pPr marL="15361920" algn="l" rtl="0" eaLnBrk="1" latinLnBrk="0" hangingPunct="1">
        <a:defRPr kumimoji="0" kern="1200">
          <a:solidFill>
            <a:schemeClr val="tx1"/>
          </a:solidFill>
          <a:latin typeface="+mn-lt"/>
          <a:ea typeface="+mn-ea"/>
          <a:cs typeface="+mn-cs"/>
        </a:defRPr>
      </a:lvl8pPr>
      <a:lvl9pPr marL="1755648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jpe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jpeg"/><Relationship Id="rId1" Type="http://schemas.openxmlformats.org/officeDocument/2006/relationships/slideLayout" Target="../slideLayouts/slideLayout1.xml"/><Relationship Id="rId2"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 name="Rectangle 17"/>
          <p:cNvSpPr/>
          <p:nvPr/>
        </p:nvSpPr>
        <p:spPr>
          <a:xfrm>
            <a:off x="0" y="28803600"/>
            <a:ext cx="43891200" cy="41148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psu-mcecs_logo.jpg"/>
          <p:cNvPicPr>
            <a:picLocks noChangeAspect="1"/>
          </p:cNvPicPr>
          <p:nvPr/>
        </p:nvPicPr>
        <p:blipFill>
          <a:blip r:embed="rId2"/>
          <a:stretch>
            <a:fillRect/>
          </a:stretch>
        </p:blipFill>
        <p:spPr>
          <a:xfrm>
            <a:off x="36576001" y="29596555"/>
            <a:ext cx="6008915" cy="2464595"/>
          </a:xfrm>
          <a:prstGeom prst="rect">
            <a:avLst/>
          </a:prstGeom>
        </p:spPr>
      </p:pic>
      <p:sp>
        <p:nvSpPr>
          <p:cNvPr id="5" name="TextBox 4"/>
          <p:cNvSpPr txBox="1"/>
          <p:nvPr/>
        </p:nvSpPr>
        <p:spPr>
          <a:xfrm>
            <a:off x="1502228" y="29994690"/>
            <a:ext cx="25668515" cy="1437810"/>
          </a:xfrm>
          <a:prstGeom prst="rect">
            <a:avLst/>
          </a:prstGeom>
          <a:noFill/>
        </p:spPr>
        <p:txBody>
          <a:bodyPr wrap="square" lIns="73841" tIns="36921" rIns="73841" bIns="36921" rtlCol="0">
            <a:spAutoFit/>
          </a:bodyPr>
          <a:lstStyle/>
          <a:p>
            <a:r>
              <a:rPr lang="en-US" dirty="0" smtClean="0">
                <a:solidFill>
                  <a:schemeClr val="bg1"/>
                </a:solidFill>
              </a:rPr>
              <a:t>Department of Electrical and Computer Engineering</a:t>
            </a:r>
            <a:endParaRPr lang="en-US" dirty="0">
              <a:solidFill>
                <a:schemeClr val="bg1"/>
              </a:solidFill>
            </a:endParaRPr>
          </a:p>
        </p:txBody>
      </p:sp>
      <p:sp>
        <p:nvSpPr>
          <p:cNvPr id="20" name="TextBox 19"/>
          <p:cNvSpPr txBox="1"/>
          <p:nvPr/>
        </p:nvSpPr>
        <p:spPr>
          <a:xfrm>
            <a:off x="0" y="2701766"/>
            <a:ext cx="43891200" cy="2708434"/>
          </a:xfrm>
          <a:prstGeom prst="rect">
            <a:avLst/>
          </a:prstGeom>
          <a:noFill/>
        </p:spPr>
        <p:txBody>
          <a:bodyPr wrap="square" rtlCol="0">
            <a:spAutoFit/>
          </a:bodyPr>
          <a:lstStyle/>
          <a:p>
            <a:pPr algn="ctr"/>
            <a:r>
              <a:rPr lang="en-US" sz="17000" b="1" dirty="0" smtClean="0">
                <a:solidFill>
                  <a:schemeClr val="tx2"/>
                </a:solidFill>
                <a:latin typeface="+mj-lt"/>
              </a:rPr>
              <a:t>Underwater Glider Audio Recorder</a:t>
            </a:r>
            <a:endParaRPr lang="en-US" sz="17000" b="1" dirty="0">
              <a:solidFill>
                <a:schemeClr val="tx2"/>
              </a:solidFill>
              <a:latin typeface="+mj-lt"/>
            </a:endParaRPr>
          </a:p>
        </p:txBody>
      </p:sp>
      <p:sp>
        <p:nvSpPr>
          <p:cNvPr id="21" name="Rounded Rectangle 20"/>
          <p:cNvSpPr/>
          <p:nvPr/>
        </p:nvSpPr>
        <p:spPr>
          <a:xfrm>
            <a:off x="1143000" y="5257800"/>
            <a:ext cx="12496800" cy="23164800"/>
          </a:xfrm>
          <a:prstGeom prst="roundRect">
            <a:avLst/>
          </a:prstGeom>
          <a:solidFill>
            <a:schemeClr val="tx2"/>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8000" dirty="0" smtClean="0">
                <a:solidFill>
                  <a:srgbClr val="0F6FC6"/>
                </a:solidFill>
                <a:latin typeface="+mj-lt"/>
              </a:rPr>
              <a:t>Hardware</a:t>
            </a:r>
          </a:p>
          <a:p>
            <a:r>
              <a:rPr lang="en-US" sz="4800" dirty="0" smtClean="0">
                <a:solidFill>
                  <a:srgbClr val="0F6FC6"/>
                </a:solidFill>
              </a:rPr>
              <a:t>Three major updates to hardware:</a:t>
            </a:r>
          </a:p>
          <a:p>
            <a:pPr>
              <a:buFont typeface="Arial"/>
              <a:buChar char="•"/>
            </a:pPr>
            <a:r>
              <a:rPr lang="en-US" sz="4000" dirty="0" smtClean="0">
                <a:solidFill>
                  <a:srgbClr val="0F6FC6"/>
                </a:solidFill>
              </a:rPr>
              <a:t> Addition of a multiplexor to interchange up to 4, 32 GB </a:t>
            </a:r>
            <a:r>
              <a:rPr lang="en-US" sz="4000" dirty="0" err="1" smtClean="0">
                <a:solidFill>
                  <a:srgbClr val="0F6FC6"/>
                </a:solidFill>
              </a:rPr>
              <a:t>microSD</a:t>
            </a:r>
            <a:r>
              <a:rPr lang="en-US" sz="4000" dirty="0" smtClean="0">
                <a:solidFill>
                  <a:srgbClr val="0F6FC6"/>
                </a:solidFill>
              </a:rPr>
              <a:t> cards</a:t>
            </a:r>
          </a:p>
          <a:p>
            <a:pPr>
              <a:buFont typeface="Arial"/>
              <a:buChar char="•"/>
            </a:pPr>
            <a:r>
              <a:rPr lang="en-US" sz="4000" dirty="0" smtClean="0">
                <a:solidFill>
                  <a:srgbClr val="0F6FC6"/>
                </a:solidFill>
              </a:rPr>
              <a:t> Separate microcontroller unit and Real Time Clock chip to implement complex recording schedule</a:t>
            </a:r>
          </a:p>
          <a:p>
            <a:pPr>
              <a:buFont typeface="Arial"/>
              <a:buChar char="•"/>
            </a:pPr>
            <a:r>
              <a:rPr lang="en-US" sz="4000" dirty="0" smtClean="0">
                <a:solidFill>
                  <a:srgbClr val="0F6FC6"/>
                </a:solidFill>
              </a:rPr>
              <a:t> Button interface for hands-free </a:t>
            </a:r>
          </a:p>
          <a:p>
            <a:r>
              <a:rPr lang="en-US" sz="4000" dirty="0" smtClean="0">
                <a:solidFill>
                  <a:srgbClr val="0F6FC6"/>
                </a:solidFill>
              </a:rPr>
              <a:t>schedule programming</a:t>
            </a:r>
          </a:p>
          <a:p>
            <a:endParaRPr lang="en-US" sz="2600" dirty="0" smtClean="0">
              <a:solidFill>
                <a:srgbClr val="0F6FC6"/>
              </a:solidFill>
            </a:endParaRPr>
          </a:p>
          <a:p>
            <a:endParaRPr lang="en-US" sz="2600" dirty="0" smtClean="0">
              <a:solidFill>
                <a:srgbClr val="0F6FC6"/>
              </a:solidFill>
            </a:endParaRPr>
          </a:p>
          <a:p>
            <a:endParaRPr lang="en-US" sz="2600" dirty="0" smtClean="0">
              <a:solidFill>
                <a:srgbClr val="0F6FC6"/>
              </a:solidFill>
            </a:endParaRPr>
          </a:p>
          <a:p>
            <a:r>
              <a:rPr lang="en-US" sz="4800" dirty="0" smtClean="0">
                <a:solidFill>
                  <a:srgbClr val="0F6FC6"/>
                </a:solidFill>
              </a:rPr>
              <a:t>Data Storage</a:t>
            </a:r>
            <a:endParaRPr lang="en-US" sz="4000" dirty="0" smtClean="0">
              <a:solidFill>
                <a:srgbClr val="0F6FC6"/>
              </a:solidFill>
            </a:endParaRPr>
          </a:p>
          <a:p>
            <a:pPr>
              <a:buFont typeface="Arial"/>
              <a:buChar char="•"/>
            </a:pPr>
            <a:r>
              <a:rPr lang="en-US" sz="4000" dirty="0" smtClean="0">
                <a:solidFill>
                  <a:srgbClr val="0F6FC6"/>
                </a:solidFill>
              </a:rPr>
              <a:t> TASCAM</a:t>
            </a:r>
            <a:r>
              <a:rPr lang="en-US" sz="4000" dirty="0" smtClean="0">
                <a:solidFill>
                  <a:srgbClr val="0F6FC6"/>
                </a:solidFill>
              </a:rPr>
              <a:t> supports </a:t>
            </a:r>
            <a:r>
              <a:rPr lang="en-US" sz="4000" dirty="0" err="1" smtClean="0">
                <a:solidFill>
                  <a:srgbClr val="0F6FC6"/>
                </a:solidFill>
              </a:rPr>
              <a:t>microSD</a:t>
            </a:r>
            <a:r>
              <a:rPr lang="en-US" sz="4000" dirty="0" smtClean="0">
                <a:solidFill>
                  <a:srgbClr val="0F6FC6"/>
                </a:solidFill>
              </a:rPr>
              <a:t> cards up to 32 GB </a:t>
            </a:r>
          </a:p>
          <a:p>
            <a:pPr>
              <a:buFont typeface="Arial"/>
              <a:buChar char="•"/>
            </a:pPr>
            <a:r>
              <a:rPr lang="en-US" sz="4000" dirty="0" smtClean="0">
                <a:solidFill>
                  <a:srgbClr val="0F6FC6"/>
                </a:solidFill>
              </a:rPr>
              <a:t>4 micro SD cards total, 128GB combined total storage to hold 4 days continuous recording</a:t>
            </a:r>
          </a:p>
          <a:p>
            <a:endParaRPr lang="en-US" sz="4000" dirty="0" smtClean="0">
              <a:solidFill>
                <a:srgbClr val="0F6FC6"/>
              </a:solidFill>
            </a:endParaRPr>
          </a:p>
          <a:p>
            <a:r>
              <a:rPr lang="en-US" sz="4800" dirty="0" smtClean="0">
                <a:solidFill>
                  <a:srgbClr val="0F6FC6"/>
                </a:solidFill>
              </a:rPr>
              <a:t>Button Interface</a:t>
            </a:r>
          </a:p>
          <a:p>
            <a:pPr>
              <a:buFont typeface="Arial"/>
              <a:buChar char="•"/>
            </a:pPr>
            <a:r>
              <a:rPr lang="en-US" sz="4000" dirty="0" smtClean="0">
                <a:solidFill>
                  <a:srgbClr val="0F6FC6"/>
                </a:solidFill>
              </a:rPr>
              <a:t> Must be able to turn on and off,</a:t>
            </a:r>
            <a:r>
              <a:rPr lang="en-US" sz="4000" dirty="0" smtClean="0">
                <a:solidFill>
                  <a:srgbClr val="0F6FC6"/>
                </a:solidFill>
              </a:rPr>
              <a:t> </a:t>
            </a:r>
          </a:p>
          <a:p>
            <a:r>
              <a:rPr lang="en-US" sz="4000" dirty="0" smtClean="0">
                <a:solidFill>
                  <a:srgbClr val="0F6FC6"/>
                </a:solidFill>
              </a:rPr>
              <a:t>change </a:t>
            </a:r>
            <a:r>
              <a:rPr lang="en-US" sz="4000" dirty="0" smtClean="0">
                <a:solidFill>
                  <a:srgbClr val="0F6FC6"/>
                </a:solidFill>
              </a:rPr>
              <a:t>sample rate, and record</a:t>
            </a:r>
            <a:r>
              <a:rPr lang="en-US" sz="4000" dirty="0" smtClean="0">
                <a:solidFill>
                  <a:srgbClr val="0F6FC6"/>
                </a:solidFill>
              </a:rPr>
              <a:t> </a:t>
            </a:r>
          </a:p>
          <a:p>
            <a:r>
              <a:rPr lang="en-US" sz="4000" dirty="0" smtClean="0">
                <a:solidFill>
                  <a:srgbClr val="0F6FC6"/>
                </a:solidFill>
              </a:rPr>
              <a:t>without </a:t>
            </a:r>
            <a:r>
              <a:rPr lang="en-US" sz="4000" dirty="0" smtClean="0">
                <a:solidFill>
                  <a:srgbClr val="0F6FC6"/>
                </a:solidFill>
              </a:rPr>
              <a:t>manually</a:t>
            </a:r>
            <a:r>
              <a:rPr lang="en-US" sz="4000" dirty="0" smtClean="0">
                <a:solidFill>
                  <a:srgbClr val="0F6FC6"/>
                </a:solidFill>
              </a:rPr>
              <a:t> pressing </a:t>
            </a:r>
            <a:r>
              <a:rPr lang="en-US" sz="4000" dirty="0" smtClean="0">
                <a:solidFill>
                  <a:srgbClr val="0F6FC6"/>
                </a:solidFill>
              </a:rPr>
              <a:t>buttons</a:t>
            </a:r>
          </a:p>
          <a:p>
            <a:pPr>
              <a:buFont typeface="Arial"/>
              <a:buChar char="•"/>
            </a:pPr>
            <a:r>
              <a:rPr lang="en-US" sz="4000" dirty="0" smtClean="0">
                <a:solidFill>
                  <a:srgbClr val="0F6FC6"/>
                </a:solidFill>
              </a:rPr>
              <a:t> Requires connection to</a:t>
            </a:r>
            <a:r>
              <a:rPr lang="en-US" sz="4000" dirty="0" smtClean="0">
                <a:solidFill>
                  <a:srgbClr val="0F6FC6"/>
                </a:solidFill>
              </a:rPr>
              <a:t> </a:t>
            </a:r>
          </a:p>
          <a:p>
            <a:r>
              <a:rPr lang="en-US" sz="4000" dirty="0" smtClean="0">
                <a:solidFill>
                  <a:srgbClr val="0F6FC6"/>
                </a:solidFill>
              </a:rPr>
              <a:t>electrically </a:t>
            </a:r>
            <a:r>
              <a:rPr lang="en-US" sz="4000" dirty="0" smtClean="0">
                <a:solidFill>
                  <a:srgbClr val="0F6FC6"/>
                </a:solidFill>
              </a:rPr>
              <a:t>end signal as if button</a:t>
            </a:r>
            <a:r>
              <a:rPr lang="en-US" sz="4000" dirty="0" smtClean="0">
                <a:solidFill>
                  <a:srgbClr val="0F6FC6"/>
                </a:solidFill>
              </a:rPr>
              <a:t> </a:t>
            </a:r>
          </a:p>
          <a:p>
            <a:r>
              <a:rPr lang="en-US" sz="4000" dirty="0" smtClean="0">
                <a:solidFill>
                  <a:srgbClr val="0F6FC6"/>
                </a:solidFill>
              </a:rPr>
              <a:t>sequence </a:t>
            </a:r>
            <a:r>
              <a:rPr lang="en-US" sz="4000" dirty="0" smtClean="0">
                <a:solidFill>
                  <a:srgbClr val="0F6FC6"/>
                </a:solidFill>
              </a:rPr>
              <a:t>is being </a:t>
            </a:r>
            <a:r>
              <a:rPr lang="en-US" sz="4000" dirty="0" smtClean="0">
                <a:solidFill>
                  <a:srgbClr val="0F6FC6"/>
                </a:solidFill>
              </a:rPr>
              <a:t>pressed</a:t>
            </a:r>
            <a:endParaRPr lang="en-US" sz="4800" dirty="0" smtClean="0">
              <a:solidFill>
                <a:srgbClr val="0F6FC6"/>
              </a:solidFill>
            </a:endParaRPr>
          </a:p>
          <a:p>
            <a:endParaRPr lang="en-US" sz="4800" dirty="0" smtClean="0">
              <a:solidFill>
                <a:srgbClr val="0F6FC6"/>
              </a:solidFill>
            </a:endParaRPr>
          </a:p>
          <a:p>
            <a:r>
              <a:rPr lang="en-US" sz="4800" dirty="0" smtClean="0">
                <a:solidFill>
                  <a:srgbClr val="0F6FC6"/>
                </a:solidFill>
              </a:rPr>
              <a:t>Real </a:t>
            </a:r>
            <a:r>
              <a:rPr lang="en-US" sz="4800" dirty="0" smtClean="0">
                <a:solidFill>
                  <a:srgbClr val="0F6FC6"/>
                </a:solidFill>
              </a:rPr>
              <a:t>Time Clock and MCU</a:t>
            </a:r>
          </a:p>
          <a:p>
            <a:pPr>
              <a:buFont typeface="Arial"/>
              <a:buChar char="•"/>
            </a:pPr>
            <a:r>
              <a:rPr lang="en-US" sz="4000" dirty="0" smtClean="0">
                <a:solidFill>
                  <a:srgbClr val="0F6FC6"/>
                </a:solidFill>
              </a:rPr>
              <a:t> PCF2127 was determined best choice for RTC chip with power consumption, temperature compensation, operating range, and I2C bus interface, communication capabilities with MCU</a:t>
            </a:r>
          </a:p>
          <a:p>
            <a:pPr>
              <a:buFont typeface="Arial"/>
              <a:buChar char="•"/>
            </a:pPr>
            <a:r>
              <a:rPr lang="en-US" sz="4000" dirty="0" smtClean="0">
                <a:solidFill>
                  <a:srgbClr val="0F6FC6"/>
                </a:solidFill>
              </a:rPr>
              <a:t>ATmega328p was determined best choice for MCU with on board EEPROM, I2C, low power, small sleep current, and ease of programming</a:t>
            </a:r>
          </a:p>
          <a:p>
            <a:pPr>
              <a:buFont typeface="Arial"/>
              <a:buChar char="•"/>
            </a:pPr>
            <a:endParaRPr lang="en-US" sz="800" dirty="0" smtClean="0">
              <a:solidFill>
                <a:srgbClr val="0F6FC6"/>
              </a:solidFill>
            </a:endParaRPr>
          </a:p>
          <a:p>
            <a:endParaRPr lang="en-US" sz="1050" dirty="0" smtClean="0">
              <a:solidFill>
                <a:srgbClr val="0F6FC6"/>
              </a:solidFill>
            </a:endParaRPr>
          </a:p>
          <a:p>
            <a:endParaRPr lang="en-US" sz="1600" dirty="0">
              <a:solidFill>
                <a:srgbClr val="0F6FC6"/>
              </a:solidFill>
              <a:latin typeface="+mj-lt"/>
            </a:endParaRPr>
          </a:p>
        </p:txBody>
      </p:sp>
      <p:pic>
        <p:nvPicPr>
          <p:cNvPr id="23" name="Picture 22" descr="blockdiagram.png"/>
          <p:cNvPicPr>
            <a:picLocks noChangeAspect="1"/>
          </p:cNvPicPr>
          <p:nvPr/>
        </p:nvPicPr>
        <p:blipFill>
          <a:blip r:embed="rId3"/>
          <a:stretch>
            <a:fillRect/>
          </a:stretch>
        </p:blipFill>
        <p:spPr>
          <a:xfrm>
            <a:off x="9220200" y="10669112"/>
            <a:ext cx="3657600" cy="3199288"/>
          </a:xfrm>
          <a:prstGeom prst="rect">
            <a:avLst/>
          </a:prstGeom>
        </p:spPr>
      </p:pic>
      <p:sp>
        <p:nvSpPr>
          <p:cNvPr id="24" name="Rounded Rectangle 23"/>
          <p:cNvSpPr/>
          <p:nvPr/>
        </p:nvSpPr>
        <p:spPr>
          <a:xfrm>
            <a:off x="14325600" y="5257800"/>
            <a:ext cx="15621000" cy="7467600"/>
          </a:xfrm>
          <a:prstGeom prst="roundRect">
            <a:avLst/>
          </a:prstGeom>
          <a:solidFill>
            <a:schemeClr val="tx2"/>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en-US" sz="8000" dirty="0" smtClean="0">
                <a:solidFill>
                  <a:schemeClr val="accent1"/>
                </a:solidFill>
                <a:latin typeface="+mj-lt"/>
              </a:rPr>
              <a:t>Concept</a:t>
            </a:r>
          </a:p>
          <a:p>
            <a:pPr algn="just"/>
            <a:r>
              <a:rPr lang="en-US" sz="4000" dirty="0" smtClean="0">
                <a:solidFill>
                  <a:schemeClr val="accent1"/>
                </a:solidFill>
              </a:rPr>
              <a:t>There is an increasing interest in using underwater gliders for marine mammal research and monitoring. Portland State University’s Northwest </a:t>
            </a:r>
            <a:r>
              <a:rPr lang="en-US" sz="4000" dirty="0" err="1" smtClean="0">
                <a:solidFill>
                  <a:schemeClr val="accent1"/>
                </a:solidFill>
              </a:rPr>
              <a:t>Electromagnetics</a:t>
            </a:r>
            <a:r>
              <a:rPr lang="en-US" sz="4000" dirty="0" smtClean="0">
                <a:solidFill>
                  <a:schemeClr val="accent1"/>
                </a:solidFill>
              </a:rPr>
              <a:t> and Acoustics Research Laboratory (NEAR Lab) was previously implementing an off the self recording device with two hydrophones. The goal of this Capstone is to improve the usability of this device by designing additional software and hardware.</a:t>
            </a:r>
            <a:endParaRPr lang="en-US" sz="4000" dirty="0">
              <a:solidFill>
                <a:schemeClr val="accent1"/>
              </a:solidFill>
            </a:endParaRPr>
          </a:p>
        </p:txBody>
      </p:sp>
      <p:grpSp>
        <p:nvGrpSpPr>
          <p:cNvPr id="34" name="Group 33"/>
          <p:cNvGrpSpPr/>
          <p:nvPr/>
        </p:nvGrpSpPr>
        <p:grpSpPr>
          <a:xfrm>
            <a:off x="14325600" y="13563600"/>
            <a:ext cx="8839200" cy="7010400"/>
            <a:chOff x="15087600" y="13716000"/>
            <a:chExt cx="7684716" cy="6400800"/>
          </a:xfrm>
        </p:grpSpPr>
        <p:sp>
          <p:nvSpPr>
            <p:cNvPr id="29" name="Rounded Rectangle 28"/>
            <p:cNvSpPr/>
            <p:nvPr/>
          </p:nvSpPr>
          <p:spPr>
            <a:xfrm>
              <a:off x="15087600" y="13716000"/>
              <a:ext cx="7315200" cy="6400800"/>
            </a:xfrm>
            <a:prstGeom prst="roundRect">
              <a:avLst/>
            </a:prstGeom>
            <a:solidFill>
              <a:schemeClr val="tx2"/>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descr="Clyde_130919_11.jpg"/>
            <p:cNvPicPr>
              <a:picLocks noChangeAspect="1"/>
            </p:cNvPicPr>
            <p:nvPr/>
          </p:nvPicPr>
          <p:blipFill>
            <a:blip r:embed="rId4"/>
            <a:stretch>
              <a:fillRect/>
            </a:stretch>
          </p:blipFill>
          <p:spPr>
            <a:xfrm>
              <a:off x="15697200" y="15011400"/>
              <a:ext cx="6003099" cy="4502324"/>
            </a:xfrm>
            <a:prstGeom prst="rect">
              <a:avLst/>
            </a:prstGeom>
          </p:spPr>
        </p:pic>
        <p:sp>
          <p:nvSpPr>
            <p:cNvPr id="31" name="TextBox 30"/>
            <p:cNvSpPr txBox="1"/>
            <p:nvPr/>
          </p:nvSpPr>
          <p:spPr>
            <a:xfrm>
              <a:off x="15595166" y="14097000"/>
              <a:ext cx="7177150" cy="885192"/>
            </a:xfrm>
            <a:prstGeom prst="rect">
              <a:avLst/>
            </a:prstGeom>
            <a:noFill/>
          </p:spPr>
          <p:txBody>
            <a:bodyPr wrap="square" rtlCol="0">
              <a:spAutoFit/>
            </a:bodyPr>
            <a:lstStyle/>
            <a:p>
              <a:r>
                <a:rPr lang="en-US" sz="5700" dirty="0" smtClean="0">
                  <a:solidFill>
                    <a:schemeClr val="accent1"/>
                  </a:solidFill>
                </a:rPr>
                <a:t>Webb Slocum Glider</a:t>
              </a:r>
              <a:endParaRPr lang="en-US" sz="5700" dirty="0">
                <a:solidFill>
                  <a:schemeClr val="accent1"/>
                </a:solidFill>
              </a:endParaRPr>
            </a:p>
          </p:txBody>
        </p:sp>
      </p:grpSp>
      <p:sp>
        <p:nvSpPr>
          <p:cNvPr id="32" name="Rounded Rectangle 31"/>
          <p:cNvSpPr/>
          <p:nvPr/>
        </p:nvSpPr>
        <p:spPr>
          <a:xfrm>
            <a:off x="14325600" y="21564600"/>
            <a:ext cx="15621000" cy="6842760"/>
          </a:xfrm>
          <a:prstGeom prst="roundRect">
            <a:avLst/>
          </a:prstGeom>
          <a:solidFill>
            <a:schemeClr val="tx2"/>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8000" dirty="0" smtClean="0">
                <a:solidFill>
                  <a:srgbClr val="0F6FC6"/>
                </a:solidFill>
                <a:latin typeface="+mj-lt"/>
              </a:rPr>
              <a:t>Project Goals</a:t>
            </a:r>
          </a:p>
          <a:p>
            <a:r>
              <a:rPr lang="en-US" sz="4000" dirty="0" smtClean="0">
                <a:solidFill>
                  <a:srgbClr val="0F6FC6"/>
                </a:solidFill>
              </a:rPr>
              <a:t>To improve the usability and functionality of the </a:t>
            </a:r>
          </a:p>
          <a:p>
            <a:r>
              <a:rPr lang="en-US" sz="4000" dirty="0" smtClean="0">
                <a:solidFill>
                  <a:srgbClr val="0F6FC6"/>
                </a:solidFill>
              </a:rPr>
              <a:t>commercial recording </a:t>
            </a:r>
            <a:r>
              <a:rPr lang="en-US" sz="4000" dirty="0" smtClean="0">
                <a:solidFill>
                  <a:srgbClr val="0F6FC6"/>
                </a:solidFill>
              </a:rPr>
              <a:t>device (TASCAM) </a:t>
            </a:r>
            <a:r>
              <a:rPr lang="en-US" sz="4000" dirty="0" smtClean="0">
                <a:solidFill>
                  <a:srgbClr val="0F6FC6"/>
                </a:solidFill>
              </a:rPr>
              <a:t>these three</a:t>
            </a:r>
            <a:r>
              <a:rPr lang="en-US" sz="4000" dirty="0" smtClean="0">
                <a:solidFill>
                  <a:srgbClr val="0F6FC6"/>
                </a:solidFill>
              </a:rPr>
              <a:t> </a:t>
            </a:r>
          </a:p>
          <a:p>
            <a:r>
              <a:rPr lang="en-US" sz="4000" dirty="0" smtClean="0">
                <a:solidFill>
                  <a:srgbClr val="0F6FC6"/>
                </a:solidFill>
              </a:rPr>
              <a:t>goals </a:t>
            </a:r>
            <a:r>
              <a:rPr lang="en-US" sz="4000" dirty="0" smtClean="0">
                <a:solidFill>
                  <a:srgbClr val="0F6FC6"/>
                </a:solidFill>
              </a:rPr>
              <a:t>were </a:t>
            </a:r>
            <a:r>
              <a:rPr lang="en-US" sz="4000" dirty="0" smtClean="0">
                <a:solidFill>
                  <a:srgbClr val="0F6FC6"/>
                </a:solidFill>
              </a:rPr>
              <a:t>developed: </a:t>
            </a:r>
            <a:endParaRPr lang="en-US" sz="4000" dirty="0" smtClean="0">
              <a:solidFill>
                <a:srgbClr val="0F6FC6"/>
              </a:solidFill>
            </a:endParaRPr>
          </a:p>
          <a:p>
            <a:pPr>
              <a:buFont typeface="Arial"/>
              <a:buChar char="•"/>
            </a:pPr>
            <a:r>
              <a:rPr lang="en-US" sz="4000" dirty="0" smtClean="0">
                <a:solidFill>
                  <a:srgbClr val="0F6FC6"/>
                </a:solidFill>
              </a:rPr>
              <a:t> To maintain an inexpensive device that includes a user interface for record time scheduling</a:t>
            </a:r>
          </a:p>
          <a:p>
            <a:pPr>
              <a:buFont typeface="Arial"/>
              <a:buChar char="•"/>
            </a:pPr>
            <a:r>
              <a:rPr lang="en-US" sz="4000" dirty="0" smtClean="0">
                <a:solidFill>
                  <a:srgbClr val="0F6FC6"/>
                </a:solidFill>
              </a:rPr>
              <a:t> Must be able to record broadband signals over 30 days, </a:t>
            </a:r>
          </a:p>
          <a:p>
            <a:r>
              <a:rPr lang="en-US" sz="4000" dirty="0" smtClean="0">
                <a:solidFill>
                  <a:srgbClr val="0F6FC6"/>
                </a:solidFill>
              </a:rPr>
              <a:t>with up to 4 days of continuous acoustic data</a:t>
            </a:r>
          </a:p>
          <a:p>
            <a:pPr>
              <a:buFont typeface="Arial"/>
              <a:buChar char="•"/>
            </a:pPr>
            <a:r>
              <a:rPr lang="en-US" sz="4000" dirty="0" smtClean="0">
                <a:solidFill>
                  <a:srgbClr val="0F6FC6"/>
                </a:solidFill>
              </a:rPr>
              <a:t> Must include both software and hardware update</a:t>
            </a:r>
          </a:p>
        </p:txBody>
      </p:sp>
      <p:pic>
        <p:nvPicPr>
          <p:cNvPr id="33" name="Picture 32" descr="dr-07mkii_xy_front.png"/>
          <p:cNvPicPr>
            <a:picLocks noChangeAspect="1"/>
          </p:cNvPicPr>
          <p:nvPr/>
        </p:nvPicPr>
        <p:blipFill>
          <a:blip r:embed="rId5"/>
          <a:stretch>
            <a:fillRect/>
          </a:stretch>
        </p:blipFill>
        <p:spPr>
          <a:xfrm>
            <a:off x="27127200" y="21356638"/>
            <a:ext cx="3561282" cy="7142162"/>
          </a:xfrm>
          <a:prstGeom prst="rect">
            <a:avLst/>
          </a:prstGeom>
        </p:spPr>
      </p:pic>
      <p:sp>
        <p:nvSpPr>
          <p:cNvPr id="35" name="Rounded Rectangle 34"/>
          <p:cNvSpPr/>
          <p:nvPr/>
        </p:nvSpPr>
        <p:spPr>
          <a:xfrm>
            <a:off x="30556200" y="5334000"/>
            <a:ext cx="12017372" cy="15925800"/>
          </a:xfrm>
          <a:prstGeom prst="roundRect">
            <a:avLst/>
          </a:prstGeom>
          <a:solidFill>
            <a:schemeClr val="tx2"/>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8000" dirty="0" smtClean="0">
                <a:solidFill>
                  <a:srgbClr val="0F6FC6"/>
                </a:solidFill>
                <a:latin typeface="+mj-lt"/>
                <a:cs typeface="Constantia (Body)"/>
              </a:rPr>
              <a:t>Software</a:t>
            </a:r>
          </a:p>
          <a:p>
            <a:r>
              <a:rPr lang="en-US" sz="4800" dirty="0" smtClean="0">
                <a:solidFill>
                  <a:srgbClr val="0F6FC6"/>
                </a:solidFill>
                <a:cs typeface="Constantia (Body)"/>
              </a:rPr>
              <a:t>Three components of</a:t>
            </a:r>
            <a:r>
              <a:rPr lang="en-US" sz="4800" dirty="0" smtClean="0">
                <a:solidFill>
                  <a:srgbClr val="0F6FC6"/>
                </a:solidFill>
                <a:cs typeface="Constantia (Body)"/>
              </a:rPr>
              <a:t> </a:t>
            </a:r>
            <a:r>
              <a:rPr lang="en-US" sz="4800" dirty="0" smtClean="0">
                <a:solidFill>
                  <a:srgbClr val="0F6FC6"/>
                </a:solidFill>
                <a:cs typeface="Constantia (Body)"/>
              </a:rPr>
              <a:t>software</a:t>
            </a:r>
            <a:r>
              <a:rPr lang="en-US" sz="4800" dirty="0" smtClean="0">
                <a:solidFill>
                  <a:srgbClr val="0F6FC6"/>
                </a:solidFill>
                <a:cs typeface="Constantia (Body)"/>
              </a:rPr>
              <a:t>:</a:t>
            </a:r>
            <a:endParaRPr lang="en-US" sz="4800" dirty="0" smtClean="0">
              <a:solidFill>
                <a:srgbClr val="0F6FC6"/>
              </a:solidFill>
              <a:cs typeface="Constantia (Body)"/>
            </a:endParaRPr>
          </a:p>
          <a:p>
            <a:pPr>
              <a:buFont typeface="Arial"/>
              <a:buChar char="•"/>
            </a:pPr>
            <a:r>
              <a:rPr lang="en-US" sz="4000" dirty="0" smtClean="0">
                <a:solidFill>
                  <a:srgbClr val="0F6FC6"/>
                </a:solidFill>
                <a:cs typeface="Constantia (Body)"/>
              </a:rPr>
              <a:t> Pre-Mission user interface</a:t>
            </a:r>
          </a:p>
          <a:p>
            <a:pPr>
              <a:buFont typeface="Arial"/>
              <a:buChar char="•"/>
            </a:pPr>
            <a:r>
              <a:rPr lang="en-US" sz="4000" dirty="0" smtClean="0">
                <a:solidFill>
                  <a:srgbClr val="0F6FC6"/>
                </a:solidFill>
                <a:cs typeface="Constantia (Body)"/>
              </a:rPr>
              <a:t> In-Mission recording schedule control</a:t>
            </a:r>
          </a:p>
          <a:p>
            <a:pPr>
              <a:buFont typeface="Arial"/>
              <a:buChar char="•"/>
            </a:pPr>
            <a:r>
              <a:rPr lang="en-US" sz="4000" dirty="0" smtClean="0">
                <a:solidFill>
                  <a:srgbClr val="0F6FC6"/>
                </a:solidFill>
                <a:cs typeface="Constantia (Body)"/>
              </a:rPr>
              <a:t> Post–Mission  data analysis</a:t>
            </a:r>
          </a:p>
          <a:p>
            <a:r>
              <a:rPr lang="en-US" sz="4800" dirty="0" smtClean="0">
                <a:solidFill>
                  <a:srgbClr val="0F6FC6"/>
                </a:solidFill>
                <a:cs typeface="Constantia (Body)"/>
              </a:rPr>
              <a:t>Pre-Mission</a:t>
            </a:r>
          </a:p>
          <a:p>
            <a:pPr>
              <a:buFont typeface="Arial"/>
              <a:buChar char="•"/>
            </a:pPr>
            <a:r>
              <a:rPr lang="en-US" sz="4000" dirty="0" smtClean="0">
                <a:solidFill>
                  <a:srgbClr val="0F6FC6"/>
                </a:solidFill>
                <a:cs typeface="Constantia (Body)"/>
              </a:rPr>
              <a:t> </a:t>
            </a:r>
            <a:r>
              <a:rPr lang="en-US" sz="4000" dirty="0" smtClean="0">
                <a:solidFill>
                  <a:srgbClr val="0F6FC6"/>
                </a:solidFill>
                <a:cs typeface="Constantia (Body)"/>
              </a:rPr>
              <a:t>Allows </a:t>
            </a:r>
            <a:r>
              <a:rPr lang="en-US" sz="4000" dirty="0" smtClean="0">
                <a:solidFill>
                  <a:srgbClr val="0F6FC6"/>
                </a:solidFill>
                <a:cs typeface="Constantia (Body)"/>
              </a:rPr>
              <a:t>user to program </a:t>
            </a:r>
            <a:r>
              <a:rPr lang="en-US" sz="4000" dirty="0" smtClean="0">
                <a:solidFill>
                  <a:srgbClr val="0F6FC6"/>
                </a:solidFill>
                <a:cs typeface="Constantia (Body)"/>
              </a:rPr>
              <a:t>schedule </a:t>
            </a:r>
            <a:r>
              <a:rPr lang="en-US" sz="4000" dirty="0" smtClean="0">
                <a:solidFill>
                  <a:srgbClr val="0F6FC6"/>
                </a:solidFill>
                <a:cs typeface="Constantia (Body)"/>
              </a:rPr>
              <a:t>record start and stop date and time and </a:t>
            </a:r>
            <a:r>
              <a:rPr lang="en-US" sz="4000" dirty="0" smtClean="0">
                <a:solidFill>
                  <a:srgbClr val="0F6FC6"/>
                </a:solidFill>
                <a:cs typeface="Constantia (Body)"/>
              </a:rPr>
              <a:t>sample rate</a:t>
            </a:r>
          </a:p>
          <a:p>
            <a:endParaRPr lang="en-US" sz="4000" dirty="0" smtClean="0">
              <a:solidFill>
                <a:srgbClr val="0F6FC6"/>
              </a:solidFill>
              <a:cs typeface="Constantia (Body)"/>
            </a:endParaRPr>
          </a:p>
          <a:p>
            <a:endParaRPr lang="en-US" sz="4000" dirty="0" smtClean="0">
              <a:solidFill>
                <a:srgbClr val="0F6FC6"/>
              </a:solidFill>
              <a:cs typeface="Constantia (Body)"/>
            </a:endParaRPr>
          </a:p>
          <a:p>
            <a:endParaRPr lang="en-US" sz="4800" dirty="0" smtClean="0">
              <a:solidFill>
                <a:srgbClr val="0F6FC6"/>
              </a:solidFill>
              <a:cs typeface="Constantia (Body)"/>
            </a:endParaRPr>
          </a:p>
          <a:p>
            <a:endParaRPr lang="en-US" sz="4800" dirty="0" smtClean="0">
              <a:solidFill>
                <a:srgbClr val="0F6FC6"/>
              </a:solidFill>
              <a:cs typeface="Constantia (Body)"/>
            </a:endParaRPr>
          </a:p>
          <a:p>
            <a:r>
              <a:rPr lang="en-US" sz="4800" dirty="0" smtClean="0">
                <a:solidFill>
                  <a:srgbClr val="0F6FC6"/>
                </a:solidFill>
                <a:cs typeface="Constantia (Body)"/>
              </a:rPr>
              <a:t>In</a:t>
            </a:r>
            <a:r>
              <a:rPr lang="en-US" sz="4800" dirty="0" smtClean="0">
                <a:solidFill>
                  <a:srgbClr val="0F6FC6"/>
                </a:solidFill>
                <a:cs typeface="Constantia (Body)"/>
              </a:rPr>
              <a:t>-Mission</a:t>
            </a:r>
          </a:p>
          <a:p>
            <a:pPr>
              <a:buFont typeface="Arial"/>
              <a:buChar char="•"/>
            </a:pPr>
            <a:r>
              <a:rPr lang="en-US" sz="4000" dirty="0" smtClean="0">
                <a:solidFill>
                  <a:srgbClr val="0F6FC6"/>
                </a:solidFill>
                <a:cs typeface="Constantia (Body)"/>
              </a:rPr>
              <a:t> RTC </a:t>
            </a:r>
            <a:r>
              <a:rPr lang="en-US" sz="4000" dirty="0" smtClean="0">
                <a:solidFill>
                  <a:srgbClr val="0F6FC6"/>
                </a:solidFill>
                <a:cs typeface="Constantia (Body)"/>
              </a:rPr>
              <a:t>will awake MCU at determined schedule time. The MCU will run through the button sequence to </a:t>
            </a:r>
            <a:r>
              <a:rPr lang="en-US" sz="4000" dirty="0" smtClean="0">
                <a:solidFill>
                  <a:srgbClr val="0F6FC6"/>
                </a:solidFill>
                <a:cs typeface="Constantia (Body)"/>
              </a:rPr>
              <a:t>set </a:t>
            </a:r>
            <a:r>
              <a:rPr lang="en-US" sz="4000" dirty="0" smtClean="0">
                <a:solidFill>
                  <a:srgbClr val="0F6FC6"/>
                </a:solidFill>
                <a:cs typeface="Constantia (Body)"/>
              </a:rPr>
              <a:t>sample rate and begin recording</a:t>
            </a:r>
          </a:p>
          <a:p>
            <a:pPr>
              <a:buFont typeface="Arial"/>
              <a:buChar char="•"/>
            </a:pPr>
            <a:r>
              <a:rPr lang="en-US" sz="4000" dirty="0" smtClean="0">
                <a:solidFill>
                  <a:srgbClr val="0F6FC6"/>
                </a:solidFill>
                <a:cs typeface="Constantia (Body)"/>
              </a:rPr>
              <a:t> When finished recording, the </a:t>
            </a:r>
            <a:r>
              <a:rPr lang="en-US" sz="4000" dirty="0" err="1" smtClean="0">
                <a:solidFill>
                  <a:srgbClr val="0F6FC6"/>
                </a:solidFill>
                <a:cs typeface="Constantia (Body)"/>
              </a:rPr>
              <a:t>Tascam</a:t>
            </a:r>
            <a:r>
              <a:rPr lang="en-US" sz="4000" dirty="0" smtClean="0">
                <a:solidFill>
                  <a:srgbClr val="0F6FC6"/>
                </a:solidFill>
                <a:cs typeface="Constantia (Body)"/>
              </a:rPr>
              <a:t> will be turned off and the MCU put to sleep until next record time</a:t>
            </a:r>
          </a:p>
          <a:p>
            <a:r>
              <a:rPr lang="en-US" sz="4800" dirty="0" smtClean="0">
                <a:solidFill>
                  <a:srgbClr val="0F6FC6"/>
                </a:solidFill>
                <a:cs typeface="Constantia (Body)"/>
              </a:rPr>
              <a:t>Post-Mission</a:t>
            </a:r>
          </a:p>
          <a:p>
            <a:pPr>
              <a:buFont typeface="Arial"/>
              <a:buChar char="•"/>
            </a:pPr>
            <a:r>
              <a:rPr lang="en-US" sz="4000" dirty="0" smtClean="0">
                <a:solidFill>
                  <a:srgbClr val="0F6FC6"/>
                </a:solidFill>
                <a:cs typeface="Constantia (Body)"/>
              </a:rPr>
              <a:t> Removing SD card and place in laptop, list of data files are available for playback</a:t>
            </a:r>
            <a:endParaRPr lang="en-US" sz="4000" dirty="0">
              <a:solidFill>
                <a:srgbClr val="0F6FC6"/>
              </a:solidFill>
              <a:cs typeface="Constantia (Body)"/>
            </a:endParaRPr>
          </a:p>
        </p:txBody>
      </p:sp>
      <p:sp>
        <p:nvSpPr>
          <p:cNvPr id="36" name="Rounded Rectangle 35"/>
          <p:cNvSpPr/>
          <p:nvPr/>
        </p:nvSpPr>
        <p:spPr>
          <a:xfrm>
            <a:off x="30556200" y="21564600"/>
            <a:ext cx="12039600" cy="6858000"/>
          </a:xfrm>
          <a:prstGeom prst="roundRect">
            <a:avLst/>
          </a:prstGeom>
          <a:solidFill>
            <a:schemeClr val="tx2"/>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8000" dirty="0" smtClean="0">
              <a:solidFill>
                <a:srgbClr val="0F6FC6"/>
              </a:solidFill>
            </a:endParaRPr>
          </a:p>
          <a:p>
            <a:r>
              <a:rPr lang="en-US" sz="8000" dirty="0" smtClean="0">
                <a:solidFill>
                  <a:srgbClr val="0F6FC6"/>
                </a:solidFill>
              </a:rPr>
              <a:t>Our Team</a:t>
            </a:r>
          </a:p>
          <a:p>
            <a:endParaRPr lang="en-US" sz="2000" dirty="0" smtClean="0">
              <a:solidFill>
                <a:srgbClr val="0F6FC6"/>
              </a:solidFill>
            </a:endParaRPr>
          </a:p>
          <a:p>
            <a:r>
              <a:rPr lang="en-US" sz="4800" dirty="0" smtClean="0">
                <a:solidFill>
                  <a:srgbClr val="0F6FC6"/>
                </a:solidFill>
              </a:rPr>
              <a:t>Electrical Engineering Students</a:t>
            </a:r>
          </a:p>
          <a:p>
            <a:r>
              <a:rPr lang="en-US" sz="4000" dirty="0" smtClean="0">
                <a:solidFill>
                  <a:srgbClr val="0F6FC6"/>
                </a:solidFill>
              </a:rPr>
              <a:t>Chelsea Throop</a:t>
            </a:r>
          </a:p>
          <a:p>
            <a:r>
              <a:rPr lang="en-US" sz="4000" dirty="0" err="1" smtClean="0">
                <a:solidFill>
                  <a:srgbClr val="0F6FC6"/>
                </a:solidFill>
              </a:rPr>
              <a:t>Phu</a:t>
            </a:r>
            <a:r>
              <a:rPr lang="en-US" sz="4000" dirty="0" smtClean="0">
                <a:solidFill>
                  <a:srgbClr val="0F6FC6"/>
                </a:solidFill>
              </a:rPr>
              <a:t> Nguyen</a:t>
            </a:r>
          </a:p>
          <a:p>
            <a:r>
              <a:rPr lang="en-US" sz="4000" dirty="0" smtClean="0">
                <a:solidFill>
                  <a:srgbClr val="0F6FC6"/>
                </a:solidFill>
              </a:rPr>
              <a:t>Trevor Conant</a:t>
            </a:r>
          </a:p>
          <a:p>
            <a:endParaRPr lang="en-US" sz="4000" dirty="0" smtClean="0">
              <a:solidFill>
                <a:srgbClr val="0F6FC6"/>
              </a:solidFill>
            </a:endParaRPr>
          </a:p>
          <a:p>
            <a:r>
              <a:rPr lang="en-US" sz="4800" dirty="0" smtClean="0">
                <a:solidFill>
                  <a:srgbClr val="0F6FC6"/>
                </a:solidFill>
              </a:rPr>
              <a:t>Computer Engineering Students</a:t>
            </a:r>
          </a:p>
          <a:p>
            <a:r>
              <a:rPr lang="en-US" sz="4000" dirty="0" err="1" smtClean="0">
                <a:solidFill>
                  <a:srgbClr val="0F6FC6"/>
                </a:solidFill>
              </a:rPr>
              <a:t>Saida</a:t>
            </a:r>
            <a:r>
              <a:rPr lang="en-US" sz="4000" dirty="0" smtClean="0">
                <a:solidFill>
                  <a:srgbClr val="0F6FC6"/>
                </a:solidFill>
              </a:rPr>
              <a:t> </a:t>
            </a:r>
            <a:r>
              <a:rPr lang="en-US" sz="4000" dirty="0" err="1" smtClean="0">
                <a:solidFill>
                  <a:srgbClr val="0F6FC6"/>
                </a:solidFill>
              </a:rPr>
              <a:t>Akhter</a:t>
            </a:r>
            <a:endParaRPr lang="en-US" sz="4000" dirty="0" smtClean="0">
              <a:solidFill>
                <a:srgbClr val="0F6FC6"/>
              </a:solidFill>
            </a:endParaRPr>
          </a:p>
          <a:p>
            <a:pPr algn="ctr"/>
            <a:endParaRPr lang="en-US" sz="8000" dirty="0">
              <a:solidFill>
                <a:srgbClr val="0F6FC6"/>
              </a:solidFill>
            </a:endParaRPr>
          </a:p>
        </p:txBody>
      </p:sp>
      <p:pic>
        <p:nvPicPr>
          <p:cNvPr id="37" name="Picture 36" descr="Screen Shot 2015-05-25 at 2.30.04 PM.png"/>
          <p:cNvPicPr>
            <a:picLocks noChangeAspect="1"/>
          </p:cNvPicPr>
          <p:nvPr/>
        </p:nvPicPr>
        <p:blipFill>
          <a:blip r:embed="rId6"/>
          <a:stretch>
            <a:fillRect/>
          </a:stretch>
        </p:blipFill>
        <p:spPr>
          <a:xfrm>
            <a:off x="30988818" y="11811000"/>
            <a:ext cx="11302182" cy="2514600"/>
          </a:xfrm>
          <a:prstGeom prst="rect">
            <a:avLst/>
          </a:prstGeom>
        </p:spPr>
      </p:pic>
      <p:pic>
        <p:nvPicPr>
          <p:cNvPr id="19" name="Picture 18" descr="DSCF7605.JPG"/>
          <p:cNvPicPr>
            <a:picLocks noChangeAspect="1"/>
          </p:cNvPicPr>
          <p:nvPr/>
        </p:nvPicPr>
        <p:blipFill>
          <a:blip r:embed="rId7"/>
          <a:stretch>
            <a:fillRect/>
          </a:stretch>
        </p:blipFill>
        <p:spPr>
          <a:xfrm>
            <a:off x="9829800" y="16687800"/>
            <a:ext cx="3086100" cy="5486400"/>
          </a:xfrm>
          <a:prstGeom prst="rect">
            <a:avLst/>
          </a:prstGeom>
        </p:spPr>
      </p:pic>
      <p:sp>
        <p:nvSpPr>
          <p:cNvPr id="22" name="Rounded Rectangle 21"/>
          <p:cNvSpPr/>
          <p:nvPr/>
        </p:nvSpPr>
        <p:spPr>
          <a:xfrm>
            <a:off x="23088600" y="13563600"/>
            <a:ext cx="6858000" cy="7010400"/>
          </a:xfrm>
          <a:prstGeom prst="roundRect">
            <a:avLst/>
          </a:prstGeom>
          <a:solidFill>
            <a:schemeClr val="tx2"/>
          </a:solidFill>
          <a:ln w="76200" cmpd="sng">
            <a:solidFill>
              <a:schemeClr val="accent1"/>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23317200" y="13944600"/>
            <a:ext cx="6376847" cy="969496"/>
          </a:xfrm>
          <a:prstGeom prst="rect">
            <a:avLst/>
          </a:prstGeom>
          <a:noFill/>
        </p:spPr>
        <p:txBody>
          <a:bodyPr wrap="none" rtlCol="0">
            <a:spAutoFit/>
          </a:bodyPr>
          <a:lstStyle/>
          <a:p>
            <a:r>
              <a:rPr lang="en-US" sz="5700" dirty="0" smtClean="0">
                <a:solidFill>
                  <a:schemeClr val="accent1"/>
                </a:solidFill>
                <a:latin typeface="+mj-lt"/>
              </a:rPr>
              <a:t>Integrated Prototype</a:t>
            </a:r>
            <a:endParaRPr lang="en-US" sz="5700" dirty="0">
              <a:solidFill>
                <a:schemeClr val="accent1"/>
              </a:solidFill>
              <a:latin typeface="+mj-lt"/>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ＭＳ Ｐ明朝"/>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Flow.thmx</Template>
  <TotalTime>578</TotalTime>
  <Words>439</Words>
  <Application>Microsoft Macintosh PowerPoint</Application>
  <PresentationFormat>Custom</PresentationFormat>
  <Paragraphs>65</Paragraphs>
  <Slides>1</Slides>
  <Notes>0</Notes>
  <HiddenSlides>0</HiddenSlides>
  <MMClips>0</MMClips>
  <ScaleCrop>false</ScaleCrop>
  <HeadingPairs>
    <vt:vector size="4" baseType="variant">
      <vt:variant>
        <vt:lpstr>Design Template</vt:lpstr>
      </vt:variant>
      <vt:variant>
        <vt:i4>1</vt:i4>
      </vt:variant>
      <vt:variant>
        <vt:lpstr>Slide Titles</vt:lpstr>
      </vt:variant>
      <vt:variant>
        <vt:i4>1</vt:i4>
      </vt:variant>
    </vt:vector>
  </HeadingPairs>
  <TitlesOfParts>
    <vt:vector size="2" baseType="lpstr">
      <vt:lpstr>Flow</vt:lpstr>
      <vt:lpstr>Slide 1</vt:lpstr>
    </vt:vector>
  </TitlesOfParts>
  <Company>Portland State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amyj</dc:creator>
  <cp:lastModifiedBy>Chelsea Throop</cp:lastModifiedBy>
  <cp:revision>58</cp:revision>
  <dcterms:created xsi:type="dcterms:W3CDTF">2015-05-26T17:25:38Z</dcterms:created>
  <dcterms:modified xsi:type="dcterms:W3CDTF">2015-05-26T18:09:56Z</dcterms:modified>
</cp:coreProperties>
</file>